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96" r:id="rId3"/>
    <p:sldId id="295" r:id="rId4"/>
    <p:sldId id="256" r:id="rId5"/>
    <p:sldId id="306" r:id="rId6"/>
    <p:sldId id="302" r:id="rId7"/>
    <p:sldId id="309" r:id="rId8"/>
    <p:sldId id="308" r:id="rId9"/>
    <p:sldId id="328" r:id="rId10"/>
    <p:sldId id="298" r:id="rId11"/>
    <p:sldId id="310" r:id="rId12"/>
    <p:sldId id="311" r:id="rId13"/>
    <p:sldId id="312" r:id="rId14"/>
    <p:sldId id="314" r:id="rId15"/>
    <p:sldId id="315" r:id="rId16"/>
    <p:sldId id="316" r:id="rId17"/>
    <p:sldId id="304" r:id="rId18"/>
    <p:sldId id="317" r:id="rId19"/>
    <p:sldId id="319" r:id="rId20"/>
    <p:sldId id="325" r:id="rId21"/>
    <p:sldId id="326" r:id="rId22"/>
    <p:sldId id="327" r:id="rId2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4/29/2019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4/29/2019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0SVTl4Xa5fY?start=509&amp;feature=oemb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38F172-08B9-4BA5-B753-7D93472C0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C900681B-C4FD-40B3-B5BC-C33231614C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FEAACD67-2FB5-4530-9B74-8D946F1CE9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close up of a newspaper&#10;&#10;Description automatically generated">
            <a:extLst>
              <a:ext uri="{FF2B5EF4-FFF2-40B4-BE49-F238E27FC236}">
                <a16:creationId xmlns:a16="http://schemas.microsoft.com/office/drawing/2014/main" id="{5D934E9C-9913-4668-A29A-A8B15A3B009E}"/>
              </a:ext>
            </a:extLst>
          </p:cNvPr>
          <p:cNvPicPr>
            <a:picLocks noGrp="1" noChangeAspect="1"/>
          </p:cNvPicPr>
          <p:nvPr>
            <p:ph idx="1"/>
          </p:nvPr>
        </p:nvPicPr>
        <p:blipFill rotWithShape="1">
          <a:blip r:embed="rId3"/>
          <a:srcRect/>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85743756-41F3-4A28-8BBB-89EE1B1A31F5}"/>
              </a:ext>
            </a:extLst>
          </p:cNvPr>
          <p:cNvSpPr/>
          <p:nvPr/>
        </p:nvSpPr>
        <p:spPr>
          <a:xfrm>
            <a:off x="0" y="-5707"/>
            <a:ext cx="2438400" cy="6869414"/>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1E9C610-FD9D-4262-9FF1-216F67126773}"/>
              </a:ext>
            </a:extLst>
          </p:cNvPr>
          <p:cNvSpPr/>
          <p:nvPr/>
        </p:nvSpPr>
        <p:spPr>
          <a:xfrm rot="16200000">
            <a:off x="-1332506" y="2211961"/>
            <a:ext cx="5061001" cy="923330"/>
          </a:xfrm>
          <a:prstGeom prst="rect">
            <a:avLst/>
          </a:prstGeom>
          <a:noFill/>
        </p:spPr>
        <p:txBody>
          <a:bodyPr wrap="none" lIns="91440" tIns="45720" rIns="91440" bIns="45720">
            <a:spAutoFit/>
          </a:bodyPr>
          <a:lstStyle/>
          <a:p>
            <a:pPr algn="ctr"/>
            <a:r>
              <a:rPr lang="en-US" sz="5400" dirty="0">
                <a:ln w="0"/>
                <a:solidFill>
                  <a:schemeClr val="accent6"/>
                </a:solidFill>
                <a:effectLst>
                  <a:outerShdw blurRad="38100" dist="19050" dir="2700000" algn="tl" rotWithShape="0">
                    <a:schemeClr val="dk1">
                      <a:alpha val="40000"/>
                    </a:schemeClr>
                  </a:outerShdw>
                </a:effectLst>
              </a:rPr>
              <a:t>TRANSFORMED</a:t>
            </a:r>
            <a:endParaRPr lang="en-US" sz="5400" b="0" cap="none" spc="0" dirty="0">
              <a:ln w="0"/>
              <a:solidFill>
                <a:schemeClr val="accent6"/>
              </a:solidFill>
              <a:effectLst>
                <a:outerShdw blurRad="38100" dist="19050" dir="2700000" algn="tl" rotWithShape="0">
                  <a:schemeClr val="dk1">
                    <a:alpha val="40000"/>
                  </a:schemeClr>
                </a:outerShdw>
              </a:effectLst>
            </a:endParaRPr>
          </a:p>
        </p:txBody>
      </p:sp>
      <p:sp>
        <p:nvSpPr>
          <p:cNvPr id="8" name="Rectangle 7">
            <a:extLst>
              <a:ext uri="{FF2B5EF4-FFF2-40B4-BE49-F238E27FC236}">
                <a16:creationId xmlns:a16="http://schemas.microsoft.com/office/drawing/2014/main" id="{43BF7DBD-1540-41BE-A98A-DCCC9CCCFBB0}"/>
              </a:ext>
            </a:extLst>
          </p:cNvPr>
          <p:cNvSpPr/>
          <p:nvPr/>
        </p:nvSpPr>
        <p:spPr>
          <a:xfrm>
            <a:off x="75257" y="5719122"/>
            <a:ext cx="2245473" cy="830997"/>
          </a:xfrm>
          <a:prstGeom prst="rect">
            <a:avLst/>
          </a:prstGeom>
          <a:noFill/>
        </p:spPr>
        <p:txBody>
          <a:bodyPr wrap="square" lIns="91440" tIns="45720" rIns="91440" bIns="45720">
            <a:spAutoFit/>
          </a:bodyPr>
          <a:lstStyle/>
          <a:p>
            <a:pPr algn="ctr"/>
            <a:r>
              <a:rPr lang="en-US" sz="2400" b="0" cap="none" spc="0" dirty="0">
                <a:ln w="0"/>
                <a:solidFill>
                  <a:schemeClr val="bg2"/>
                </a:solidFill>
                <a:effectLst>
                  <a:outerShdw blurRad="38100" dist="19050" dir="2700000" algn="tl" rotWithShape="0">
                    <a:schemeClr val="dk1">
                      <a:alpha val="40000"/>
                    </a:schemeClr>
                  </a:outerShdw>
                </a:effectLst>
              </a:rPr>
              <a:t>A STUDY O</a:t>
            </a:r>
            <a:r>
              <a:rPr lang="en-US" sz="2400" dirty="0">
                <a:ln w="0"/>
                <a:solidFill>
                  <a:schemeClr val="bg2"/>
                </a:solidFill>
                <a:effectLst>
                  <a:outerShdw blurRad="38100" dist="19050" dir="2700000" algn="tl" rotWithShape="0">
                    <a:schemeClr val="dk1">
                      <a:alpha val="40000"/>
                    </a:schemeClr>
                  </a:outerShdw>
                </a:effectLst>
              </a:rPr>
              <a:t>F</a:t>
            </a:r>
          </a:p>
          <a:p>
            <a:pPr algn="ctr"/>
            <a:r>
              <a:rPr lang="en-US" sz="2400" b="0" cap="none" spc="0" dirty="0">
                <a:ln w="0"/>
                <a:solidFill>
                  <a:schemeClr val="bg2"/>
                </a:solidFill>
                <a:effectLst>
                  <a:outerShdw blurRad="38100" dist="19050" dir="2700000" algn="tl" rotWithShape="0">
                    <a:schemeClr val="dk1">
                      <a:alpha val="40000"/>
                    </a:schemeClr>
                  </a:outerShdw>
                </a:effectLst>
              </a:rPr>
              <a:t>ROMANS</a:t>
            </a:r>
          </a:p>
        </p:txBody>
      </p:sp>
      <p:cxnSp>
        <p:nvCxnSpPr>
          <p:cNvPr id="11" name="Straight Connector 10">
            <a:extLst>
              <a:ext uri="{FF2B5EF4-FFF2-40B4-BE49-F238E27FC236}">
                <a16:creationId xmlns:a16="http://schemas.microsoft.com/office/drawing/2014/main" id="{94263414-57D4-459D-98C0-11F5D2E6643B}"/>
              </a:ext>
            </a:extLst>
          </p:cNvPr>
          <p:cNvCxnSpPr/>
          <p:nvPr/>
        </p:nvCxnSpPr>
        <p:spPr>
          <a:xfrm>
            <a:off x="174929" y="5458559"/>
            <a:ext cx="207529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306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Risk-Taker</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lstStyle/>
          <a:p>
            <a:r>
              <a:rPr lang="en-US" dirty="0"/>
              <a:t>According to OpenDoorUSA.org, reported January 2019:</a:t>
            </a:r>
          </a:p>
          <a:p>
            <a:pPr lvl="1"/>
            <a:r>
              <a:rPr lang="en-US" b="1" dirty="0"/>
              <a:t>1,266:</a:t>
            </a:r>
            <a:r>
              <a:rPr lang="en-US" dirty="0"/>
              <a:t> churches or Christian buildings attacked in the top 50 World Watch List (WWL) countries.</a:t>
            </a:r>
          </a:p>
          <a:p>
            <a:pPr lvl="1"/>
            <a:r>
              <a:rPr lang="en-US" b="1" dirty="0"/>
              <a:t>11:</a:t>
            </a:r>
            <a:r>
              <a:rPr lang="en-US" dirty="0"/>
              <a:t> Christians killed every day for their faith, in the top 50 WWL countries.</a:t>
            </a:r>
          </a:p>
          <a:p>
            <a:pPr lvl="1"/>
            <a:r>
              <a:rPr lang="en-US" b="1" dirty="0"/>
              <a:t>245 Million:</a:t>
            </a:r>
            <a:r>
              <a:rPr lang="en-US" dirty="0"/>
              <a:t> In the top 50 WWL countries alone, 245 million Christians in the world experience high levels of persecution for their choice to follow Christ.</a:t>
            </a:r>
            <a:br>
              <a:rPr lang="en-US" dirty="0"/>
            </a:b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4069956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Risk-Taker</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lstStyle/>
          <a:p>
            <a:r>
              <a:rPr lang="en-US" sz="2400" dirty="0"/>
              <a:t>When is the last time </a:t>
            </a:r>
            <a:r>
              <a:rPr lang="en-US" sz="2400" b="1" dirty="0">
                <a:solidFill>
                  <a:schemeClr val="accent1"/>
                </a:solidFill>
              </a:rPr>
              <a:t>YOU</a:t>
            </a:r>
            <a:r>
              <a:rPr lang="en-US" sz="2400" dirty="0"/>
              <a:t> risked anything for Christ and His kingdom?</a:t>
            </a:r>
          </a:p>
          <a:p>
            <a:r>
              <a:rPr lang="en-US" sz="2400" dirty="0"/>
              <a:t>What will you </a:t>
            </a:r>
            <a:r>
              <a:rPr lang="en-US" sz="2400" b="1" dirty="0">
                <a:solidFill>
                  <a:schemeClr val="accent1"/>
                </a:solidFill>
              </a:rPr>
              <a:t>RISK</a:t>
            </a:r>
            <a:r>
              <a:rPr lang="en-US" sz="2400" dirty="0"/>
              <a:t> for Christ and His kingdom this week? This month? This year?</a:t>
            </a:r>
          </a:p>
          <a:p>
            <a:pPr marL="0" indent="0">
              <a:buNone/>
            </a:pPr>
            <a:endParaRPr lang="en-US" dirty="0"/>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3891453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Fellow Worker</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lstStyle/>
          <a:p>
            <a:r>
              <a:rPr lang="en-US" dirty="0"/>
              <a:t>Romans 16:9</a:t>
            </a:r>
          </a:p>
          <a:p>
            <a:pPr lvl="1"/>
            <a:r>
              <a:rPr lang="en-US" dirty="0"/>
              <a:t>Greet </a:t>
            </a:r>
            <a:r>
              <a:rPr lang="en-US" dirty="0" err="1"/>
              <a:t>Urbanus</a:t>
            </a:r>
            <a:r>
              <a:rPr lang="en-US" dirty="0"/>
              <a:t>, our </a:t>
            </a:r>
            <a:r>
              <a:rPr lang="en-US" b="1" dirty="0">
                <a:solidFill>
                  <a:schemeClr val="accent1"/>
                </a:solidFill>
              </a:rPr>
              <a:t>fellow worker </a:t>
            </a:r>
            <a:r>
              <a:rPr lang="en-US" dirty="0"/>
              <a:t>in Christ, and </a:t>
            </a:r>
            <a:r>
              <a:rPr lang="en-US" dirty="0" err="1"/>
              <a:t>Stachys</a:t>
            </a:r>
            <a:r>
              <a:rPr lang="en-US" dirty="0"/>
              <a:t>, my beloved.</a:t>
            </a:r>
          </a:p>
          <a:p>
            <a:r>
              <a:rPr lang="en-US" dirty="0"/>
              <a:t>Hebrews 6:10</a:t>
            </a:r>
          </a:p>
          <a:p>
            <a:pPr lvl="1"/>
            <a:r>
              <a:rPr lang="en-US" dirty="0"/>
              <a:t>For God </a:t>
            </a:r>
            <a:r>
              <a:rPr lang="en-US" i="1" dirty="0"/>
              <a:t>is</a:t>
            </a:r>
            <a:r>
              <a:rPr lang="en-US" dirty="0"/>
              <a:t> not unjust to forget your </a:t>
            </a:r>
            <a:r>
              <a:rPr lang="en-US" b="1" dirty="0">
                <a:solidFill>
                  <a:schemeClr val="accent1"/>
                </a:solidFill>
              </a:rPr>
              <a:t>work</a:t>
            </a:r>
            <a:r>
              <a:rPr lang="en-US" dirty="0"/>
              <a:t> and </a:t>
            </a:r>
            <a:r>
              <a:rPr lang="en-US" b="1" dirty="0">
                <a:solidFill>
                  <a:schemeClr val="accent1"/>
                </a:solidFill>
              </a:rPr>
              <a:t>labor of love</a:t>
            </a:r>
            <a:r>
              <a:rPr lang="en-US" dirty="0"/>
              <a:t> which you have shown toward His name, </a:t>
            </a:r>
            <a:r>
              <a:rPr lang="en-US" i="1" dirty="0"/>
              <a:t>in that</a:t>
            </a:r>
            <a:r>
              <a:rPr lang="en-US" dirty="0"/>
              <a:t> you have ministered to the saints, and do minister.</a:t>
            </a:r>
            <a:br>
              <a:rPr lang="en-US" dirty="0"/>
            </a:b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3168598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Fellow Worker</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lstStyle/>
          <a:p>
            <a:r>
              <a:rPr lang="en-US" dirty="0"/>
              <a:t>Luke 10:2-3</a:t>
            </a:r>
          </a:p>
          <a:p>
            <a:pPr lvl="1"/>
            <a:r>
              <a:rPr lang="en-US" dirty="0"/>
              <a:t>Then He said to them, “The harvest truly </a:t>
            </a:r>
            <a:r>
              <a:rPr lang="en-US" i="1" dirty="0"/>
              <a:t>is </a:t>
            </a:r>
            <a:r>
              <a:rPr lang="en-US" dirty="0"/>
              <a:t>great, but the laborers </a:t>
            </a:r>
            <a:r>
              <a:rPr lang="en-US" i="1" dirty="0"/>
              <a:t>are</a:t>
            </a:r>
            <a:r>
              <a:rPr lang="en-US" dirty="0"/>
              <a:t> few; therefore pray the Lord of the harvest to send out </a:t>
            </a:r>
            <a:r>
              <a:rPr lang="en-US" b="1" dirty="0">
                <a:solidFill>
                  <a:schemeClr val="accent1"/>
                </a:solidFill>
              </a:rPr>
              <a:t>laborers</a:t>
            </a:r>
            <a:r>
              <a:rPr lang="en-US" dirty="0"/>
              <a:t> into His harvest. </a:t>
            </a:r>
            <a:r>
              <a:rPr lang="en-US" b="1" baseline="30000" dirty="0"/>
              <a:t>3 </a:t>
            </a:r>
            <a:r>
              <a:rPr lang="en-US" dirty="0"/>
              <a:t>Go your way; behold, </a:t>
            </a:r>
            <a:r>
              <a:rPr lang="en-US" b="1" dirty="0">
                <a:solidFill>
                  <a:schemeClr val="accent1"/>
                </a:solidFill>
              </a:rPr>
              <a:t>I send you </a:t>
            </a:r>
            <a:r>
              <a:rPr lang="en-US" dirty="0"/>
              <a:t>out as lambs among wolves.</a:t>
            </a:r>
          </a:p>
          <a:p>
            <a:r>
              <a:rPr lang="en-US" dirty="0"/>
              <a:t>If you </a:t>
            </a:r>
            <a:r>
              <a:rPr lang="en-US" b="1" dirty="0">
                <a:solidFill>
                  <a:schemeClr val="accent1"/>
                </a:solidFill>
              </a:rPr>
              <a:t>worked</a:t>
            </a:r>
            <a:r>
              <a:rPr lang="en-US" dirty="0"/>
              <a:t> for your current employer the same way you work for the kingdom, would you still have a job?</a:t>
            </a: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328759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APPROVED IN CHRIST</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normAutofit lnSpcReduction="10000"/>
          </a:bodyPr>
          <a:lstStyle/>
          <a:p>
            <a:r>
              <a:rPr lang="en-US" dirty="0"/>
              <a:t>Romans 16:10</a:t>
            </a:r>
          </a:p>
          <a:p>
            <a:pPr lvl="1"/>
            <a:r>
              <a:rPr lang="en-US" dirty="0"/>
              <a:t>Greet Apelles, </a:t>
            </a:r>
            <a:r>
              <a:rPr lang="en-US" b="1" dirty="0">
                <a:solidFill>
                  <a:schemeClr val="accent1"/>
                </a:solidFill>
              </a:rPr>
              <a:t>approved in Christ</a:t>
            </a:r>
            <a:r>
              <a:rPr lang="en-US" dirty="0"/>
              <a:t>.</a:t>
            </a:r>
          </a:p>
          <a:p>
            <a:r>
              <a:rPr lang="en-US" dirty="0"/>
              <a:t>Ephesians 1:3-6</a:t>
            </a:r>
          </a:p>
          <a:p>
            <a:pPr lvl="1"/>
            <a:r>
              <a:rPr lang="en-US" dirty="0"/>
              <a:t>Blessed </a:t>
            </a:r>
            <a:r>
              <a:rPr lang="en-US" i="1" dirty="0"/>
              <a:t>be</a:t>
            </a:r>
            <a:r>
              <a:rPr lang="en-US" dirty="0"/>
              <a:t> the God and Father of our Lord Jesus Christ, who has blessed us with every spiritual blessing in the heavenly </a:t>
            </a:r>
            <a:r>
              <a:rPr lang="en-US" i="1" dirty="0"/>
              <a:t>places</a:t>
            </a:r>
            <a:r>
              <a:rPr lang="en-US" dirty="0"/>
              <a:t> in Christ, </a:t>
            </a:r>
            <a:r>
              <a:rPr lang="en-US" b="1" baseline="30000" dirty="0"/>
              <a:t>4 </a:t>
            </a:r>
            <a:r>
              <a:rPr lang="en-US" dirty="0"/>
              <a:t>just as He chose us in Him before the foundation of the world, that we should be holy and without blame before Him in love, </a:t>
            </a:r>
            <a:r>
              <a:rPr lang="en-US" b="1" baseline="30000" dirty="0"/>
              <a:t>5 </a:t>
            </a:r>
            <a:r>
              <a:rPr lang="en-US" dirty="0"/>
              <a:t>having predestined us to adoption as sons by Jesus Christ to Himself, according to the good pleasure of His will, </a:t>
            </a:r>
            <a:r>
              <a:rPr lang="en-US" b="1" baseline="30000" dirty="0"/>
              <a:t>6 </a:t>
            </a:r>
            <a:r>
              <a:rPr lang="en-US" dirty="0"/>
              <a:t>to the praise of the glory of His grace, by which He made us </a:t>
            </a:r>
            <a:r>
              <a:rPr lang="en-US" b="1" dirty="0">
                <a:solidFill>
                  <a:schemeClr val="accent1"/>
                </a:solidFill>
              </a:rPr>
              <a:t>accepted</a:t>
            </a:r>
            <a:r>
              <a:rPr lang="en-US" dirty="0"/>
              <a:t> in the Beloved. </a:t>
            </a:r>
            <a:br>
              <a:rPr lang="en-US" dirty="0"/>
            </a:b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517049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APPROVED IN CHRIST</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normAutofit/>
          </a:bodyPr>
          <a:lstStyle/>
          <a:p>
            <a:r>
              <a:rPr lang="en-US" dirty="0"/>
              <a:t>1 John 3:19-20</a:t>
            </a:r>
          </a:p>
          <a:p>
            <a:pPr lvl="1"/>
            <a:r>
              <a:rPr lang="en-US" dirty="0"/>
              <a:t>And by this we know that we are of the truth, and shall </a:t>
            </a:r>
            <a:r>
              <a:rPr lang="en-US" b="1" dirty="0">
                <a:solidFill>
                  <a:schemeClr val="accent1"/>
                </a:solidFill>
              </a:rPr>
              <a:t>assure our hearts</a:t>
            </a:r>
            <a:r>
              <a:rPr lang="en-US" dirty="0"/>
              <a:t> before Him. </a:t>
            </a:r>
            <a:r>
              <a:rPr lang="en-US" b="1" baseline="30000" dirty="0"/>
              <a:t>20 </a:t>
            </a:r>
            <a:r>
              <a:rPr lang="en-US" dirty="0"/>
              <a:t>For if our heart condemns us, God is greater than our heart, and knows all things.</a:t>
            </a:r>
          </a:p>
          <a:p>
            <a:r>
              <a:rPr lang="en-US" dirty="0"/>
              <a:t>2 Corinthians 13:5-6</a:t>
            </a:r>
          </a:p>
          <a:p>
            <a:pPr lvl="1"/>
            <a:r>
              <a:rPr lang="en-US" dirty="0"/>
              <a:t>Examine yourselves </a:t>
            </a:r>
            <a:r>
              <a:rPr lang="en-US" i="1" dirty="0"/>
              <a:t>as to</a:t>
            </a:r>
            <a:r>
              <a:rPr lang="en-US" dirty="0"/>
              <a:t> whether you are in the faith. Test yourselves. Do you not know yourselves, that Jesus Christ is in you?—unless indeed you are disqualified. </a:t>
            </a:r>
            <a:r>
              <a:rPr lang="en-US" b="1" baseline="30000" dirty="0"/>
              <a:t>6 </a:t>
            </a:r>
            <a:r>
              <a:rPr lang="en-US" dirty="0"/>
              <a:t>But I trust that you will know that </a:t>
            </a:r>
            <a:r>
              <a:rPr lang="en-US" b="1" dirty="0">
                <a:solidFill>
                  <a:schemeClr val="accent1"/>
                </a:solidFill>
              </a:rPr>
              <a:t>we are not disqualified</a:t>
            </a:r>
            <a:r>
              <a:rPr lang="en-US" dirty="0"/>
              <a:t>.</a:t>
            </a:r>
            <a:br>
              <a:rPr lang="en-US" dirty="0"/>
            </a:b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2544217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APPROVED IN CHRIST</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normAutofit/>
          </a:bodyPr>
          <a:lstStyle/>
          <a:p>
            <a:r>
              <a:rPr lang="en-US" sz="2400" dirty="0"/>
              <a:t>Do you let thoughts of </a:t>
            </a:r>
            <a:r>
              <a:rPr lang="en-US" sz="2400" b="1" dirty="0">
                <a:solidFill>
                  <a:schemeClr val="accent1"/>
                </a:solidFill>
              </a:rPr>
              <a:t>inadequacy</a:t>
            </a:r>
            <a:r>
              <a:rPr lang="en-US" sz="2400" dirty="0"/>
              <a:t> tarnish your witness for Christ?</a:t>
            </a:r>
            <a:br>
              <a:rPr lang="en-US" dirty="0"/>
            </a:b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403197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Obedience</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normAutofit/>
          </a:bodyPr>
          <a:lstStyle/>
          <a:p>
            <a:r>
              <a:rPr lang="en-US" dirty="0"/>
              <a:t>Romans 16:19</a:t>
            </a:r>
          </a:p>
          <a:p>
            <a:pPr lvl="1"/>
            <a:r>
              <a:rPr lang="en-US" dirty="0"/>
              <a:t>For your </a:t>
            </a:r>
            <a:r>
              <a:rPr lang="en-US" b="1" dirty="0">
                <a:solidFill>
                  <a:schemeClr val="accent1"/>
                </a:solidFill>
              </a:rPr>
              <a:t>obedience</a:t>
            </a:r>
            <a:r>
              <a:rPr lang="en-US" dirty="0"/>
              <a:t> has become known to all. Therefore I am glad on your behalf; but I want you to be wise in what is good, and simple concerning evil.</a:t>
            </a:r>
            <a:br>
              <a:rPr lang="en-US" dirty="0"/>
            </a:b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2686927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Obedience</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normAutofit/>
          </a:bodyPr>
          <a:lstStyle/>
          <a:p>
            <a:r>
              <a:rPr lang="en-US" dirty="0"/>
              <a:t>Isn’t this what we all signed up for?</a:t>
            </a:r>
            <a:br>
              <a:rPr lang="en-US" dirty="0"/>
            </a:b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3542049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Obedience</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normAutofit/>
          </a:bodyPr>
          <a:lstStyle/>
          <a:p>
            <a:r>
              <a:rPr lang="en-US" dirty="0"/>
              <a:t>Isn’t this what we all signed up for?</a:t>
            </a:r>
          </a:p>
          <a:p>
            <a:r>
              <a:rPr lang="en-US" dirty="0"/>
              <a:t>Matthew 28:20</a:t>
            </a:r>
          </a:p>
          <a:p>
            <a:pPr lvl="1"/>
            <a:r>
              <a:rPr lang="en-US" dirty="0"/>
              <a:t>teaching them to </a:t>
            </a:r>
            <a:r>
              <a:rPr lang="en-US" b="1" dirty="0">
                <a:solidFill>
                  <a:schemeClr val="accent1"/>
                </a:solidFill>
              </a:rPr>
              <a:t>observe all things</a:t>
            </a:r>
            <a:r>
              <a:rPr lang="en-US" dirty="0"/>
              <a:t> that I have commanded you; and lo, I am with you always, </a:t>
            </a:r>
            <a:r>
              <a:rPr lang="en-US" i="1" dirty="0"/>
              <a:t>even</a:t>
            </a:r>
            <a:r>
              <a:rPr lang="en-US" dirty="0"/>
              <a:t> to the end of the age.</a:t>
            </a:r>
          </a:p>
          <a:p>
            <a:r>
              <a:rPr lang="en-US" dirty="0"/>
              <a:t>John 14:15</a:t>
            </a:r>
          </a:p>
          <a:p>
            <a:pPr lvl="1"/>
            <a:r>
              <a:rPr lang="en-US" dirty="0"/>
              <a:t>“If you love Me, keep My commandments.”</a:t>
            </a:r>
            <a:br>
              <a:rPr lang="en-US" dirty="0"/>
            </a:br>
            <a:br>
              <a:rPr lang="en-US" dirty="0"/>
            </a:b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195236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771F2-7E1C-4F38-B4A5-5320A98EE9C6}"/>
              </a:ext>
            </a:extLst>
          </p:cNvPr>
          <p:cNvSpPr>
            <a:spLocks noGrp="1"/>
          </p:cNvSpPr>
          <p:nvPr>
            <p:ph type="ctrTitle"/>
          </p:nvPr>
        </p:nvSpPr>
        <p:spPr/>
        <p:txBody>
          <a:bodyPr/>
          <a:lstStyle/>
          <a:p>
            <a:r>
              <a:rPr lang="en-US" dirty="0"/>
              <a:t>ROMANS 16</a:t>
            </a:r>
          </a:p>
        </p:txBody>
      </p:sp>
    </p:spTree>
    <p:extLst>
      <p:ext uri="{BB962C8B-B14F-4D97-AF65-F5344CB8AC3E}">
        <p14:creationId xmlns:p14="http://schemas.microsoft.com/office/powerpoint/2010/main" val="1451330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Keys of Obedience</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normAutofit/>
          </a:bodyPr>
          <a:lstStyle/>
          <a:p>
            <a:r>
              <a:rPr lang="en-US" dirty="0"/>
              <a:t>Environment (v17)</a:t>
            </a:r>
          </a:p>
          <a:p>
            <a:r>
              <a:rPr lang="en-US" dirty="0"/>
              <a:t>Serve Jesus, not our own desires (v18)</a:t>
            </a:r>
          </a:p>
          <a:p>
            <a:r>
              <a:rPr lang="en-US" dirty="0"/>
              <a:t>Wise in good, simple concerning evil (v19)</a:t>
            </a:r>
          </a:p>
          <a:p>
            <a:r>
              <a:rPr lang="en-US" dirty="0"/>
              <a:t>God’s grace (v20,24)</a:t>
            </a:r>
          </a:p>
          <a:p>
            <a:r>
              <a:rPr lang="en-US" dirty="0"/>
              <a:t>Faith (v25-27)</a:t>
            </a:r>
            <a:br>
              <a:rPr lang="en-US" dirty="0"/>
            </a:br>
            <a:br>
              <a:rPr lang="en-US" dirty="0"/>
            </a:b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2473108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TRANSFORMED</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a:xfrm>
            <a:off x="1451579" y="2015732"/>
            <a:ext cx="9603275" cy="3709207"/>
          </a:xfrm>
        </p:spPr>
        <p:txBody>
          <a:bodyPr>
            <a:normAutofit/>
          </a:bodyPr>
          <a:lstStyle/>
          <a:p>
            <a:r>
              <a:rPr lang="en-US" dirty="0"/>
              <a:t>Romans 16:25-27</a:t>
            </a:r>
          </a:p>
          <a:p>
            <a:pPr lvl="1"/>
            <a:r>
              <a:rPr lang="en-US" dirty="0"/>
              <a:t>Now to Him who is able to establish you according to my gospel and the preaching of Jesus Christ, according to the revelation of the mystery kept secret since the world began </a:t>
            </a:r>
            <a:r>
              <a:rPr lang="en-US" b="1" baseline="30000" dirty="0"/>
              <a:t>26 </a:t>
            </a:r>
            <a:r>
              <a:rPr lang="en-US" dirty="0"/>
              <a:t>but now made manifest, and by the prophetic Scriptures made known to all nations, according to the commandment of the everlasting God, for </a:t>
            </a:r>
            <a:r>
              <a:rPr lang="en-US" b="1" dirty="0">
                <a:solidFill>
                  <a:schemeClr val="accent1"/>
                </a:solidFill>
              </a:rPr>
              <a:t>obedience to the faith</a:t>
            </a:r>
            <a:r>
              <a:rPr lang="en-US" dirty="0"/>
              <a:t>— </a:t>
            </a:r>
            <a:r>
              <a:rPr lang="en-US" b="1" baseline="30000" dirty="0"/>
              <a:t>27 </a:t>
            </a:r>
            <a:r>
              <a:rPr lang="en-US" dirty="0"/>
              <a:t>to God, alone wise, </a:t>
            </a:r>
            <a:r>
              <a:rPr lang="en-US" i="1" dirty="0"/>
              <a:t>be</a:t>
            </a:r>
            <a:r>
              <a:rPr lang="en-US" dirty="0"/>
              <a:t> glory through Jesus Christ forever. Amen. </a:t>
            </a:r>
          </a:p>
          <a:p>
            <a:r>
              <a:rPr lang="en-US" dirty="0"/>
              <a:t>Romans 5:2</a:t>
            </a:r>
          </a:p>
          <a:p>
            <a:pPr lvl="1"/>
            <a:r>
              <a:rPr lang="en-US" dirty="0"/>
              <a:t>…through whom also we have access by </a:t>
            </a:r>
            <a:r>
              <a:rPr lang="en-US" b="1" dirty="0">
                <a:solidFill>
                  <a:schemeClr val="accent1"/>
                </a:solidFill>
              </a:rPr>
              <a:t>faith</a:t>
            </a:r>
            <a:r>
              <a:rPr lang="en-US" dirty="0"/>
              <a:t> into this </a:t>
            </a:r>
            <a:r>
              <a:rPr lang="en-US" b="1" dirty="0">
                <a:solidFill>
                  <a:schemeClr val="accent1"/>
                </a:solidFill>
              </a:rPr>
              <a:t>grace</a:t>
            </a:r>
            <a:r>
              <a:rPr lang="en-US" dirty="0"/>
              <a:t> in which we stand, and rejoice in hope of the glory of God.</a:t>
            </a: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2056445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TRANSFORMED</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a:xfrm>
            <a:off x="1451579" y="2015732"/>
            <a:ext cx="9603275" cy="3709207"/>
          </a:xfrm>
        </p:spPr>
        <p:txBody>
          <a:bodyPr>
            <a:normAutofit fontScale="92500" lnSpcReduction="20000"/>
          </a:bodyPr>
          <a:lstStyle/>
          <a:p>
            <a:r>
              <a:rPr lang="en-US" dirty="0"/>
              <a:t>Romans 16:25-27</a:t>
            </a:r>
          </a:p>
          <a:p>
            <a:pPr lvl="1"/>
            <a:r>
              <a:rPr lang="en-US" dirty="0"/>
              <a:t>Now to Him who is able to establish you according to my gospel and the preaching of Jesus Christ, according to the revelation of the mystery kept secret since the world began </a:t>
            </a:r>
            <a:r>
              <a:rPr lang="en-US" b="1" baseline="30000" dirty="0"/>
              <a:t>26 </a:t>
            </a:r>
            <a:r>
              <a:rPr lang="en-US" dirty="0"/>
              <a:t>but now made manifest, and by the prophetic Scriptures made known to all nations, according to the commandment of the everlasting God, for </a:t>
            </a:r>
            <a:r>
              <a:rPr lang="en-US" b="1" dirty="0">
                <a:solidFill>
                  <a:schemeClr val="accent1"/>
                </a:solidFill>
              </a:rPr>
              <a:t>obedience to the faith</a:t>
            </a:r>
            <a:r>
              <a:rPr lang="en-US" dirty="0"/>
              <a:t>— </a:t>
            </a:r>
            <a:r>
              <a:rPr lang="en-US" b="1" baseline="30000" dirty="0"/>
              <a:t>27 </a:t>
            </a:r>
            <a:r>
              <a:rPr lang="en-US" dirty="0"/>
              <a:t>to God, alone wise, </a:t>
            </a:r>
            <a:r>
              <a:rPr lang="en-US" i="1" dirty="0"/>
              <a:t>be</a:t>
            </a:r>
            <a:r>
              <a:rPr lang="en-US" dirty="0"/>
              <a:t> glory through Jesus Christ forever. Amen. </a:t>
            </a:r>
          </a:p>
          <a:p>
            <a:r>
              <a:rPr lang="en-US" dirty="0"/>
              <a:t>Romans 5:2</a:t>
            </a:r>
          </a:p>
          <a:p>
            <a:pPr lvl="1"/>
            <a:r>
              <a:rPr lang="en-US" dirty="0"/>
              <a:t>…through whom also we have access by </a:t>
            </a:r>
            <a:r>
              <a:rPr lang="en-US" b="1" dirty="0">
                <a:solidFill>
                  <a:schemeClr val="accent1"/>
                </a:solidFill>
              </a:rPr>
              <a:t>faith</a:t>
            </a:r>
            <a:r>
              <a:rPr lang="en-US" dirty="0"/>
              <a:t> into this </a:t>
            </a:r>
            <a:r>
              <a:rPr lang="en-US" b="1" dirty="0">
                <a:solidFill>
                  <a:schemeClr val="accent1"/>
                </a:solidFill>
              </a:rPr>
              <a:t>grace</a:t>
            </a:r>
            <a:r>
              <a:rPr lang="en-US" dirty="0"/>
              <a:t> in which we stand, and rejoice in hope of the glory of God.</a:t>
            </a:r>
          </a:p>
          <a:p>
            <a:r>
              <a:rPr lang="en-US" dirty="0"/>
              <a:t>Ephesians 2:8</a:t>
            </a:r>
          </a:p>
          <a:p>
            <a:pPr lvl="1"/>
            <a:r>
              <a:rPr lang="en-US" b="1" baseline="30000" dirty="0"/>
              <a:t> </a:t>
            </a:r>
            <a:r>
              <a:rPr lang="en-US" dirty="0"/>
              <a:t>For by </a:t>
            </a:r>
            <a:r>
              <a:rPr lang="en-US" b="1" dirty="0">
                <a:solidFill>
                  <a:schemeClr val="accent1"/>
                </a:solidFill>
              </a:rPr>
              <a:t>grace</a:t>
            </a:r>
            <a:r>
              <a:rPr lang="en-US" dirty="0"/>
              <a:t> you have been saved through </a:t>
            </a:r>
            <a:r>
              <a:rPr lang="en-US" b="1" dirty="0">
                <a:solidFill>
                  <a:schemeClr val="accent1"/>
                </a:solidFill>
              </a:rPr>
              <a:t>faith</a:t>
            </a:r>
            <a:r>
              <a:rPr lang="en-US" dirty="0"/>
              <a:t>, and that not of yourselves; </a:t>
            </a:r>
            <a:r>
              <a:rPr lang="en-US" i="1" dirty="0"/>
              <a:t>it is</a:t>
            </a:r>
            <a:r>
              <a:rPr lang="en-US" dirty="0"/>
              <a:t> the gift of God</a:t>
            </a: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62453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0115EB7-5227-4F0A-B7DE-152028E5BF0E}"/>
              </a:ext>
            </a:extLst>
          </p:cNvPr>
          <p:cNvSpPr txBox="1"/>
          <p:nvPr/>
        </p:nvSpPr>
        <p:spPr>
          <a:xfrm>
            <a:off x="3927944" y="6162261"/>
            <a:ext cx="4150581" cy="369332"/>
          </a:xfrm>
          <a:prstGeom prst="rect">
            <a:avLst/>
          </a:prstGeom>
          <a:noFill/>
        </p:spPr>
        <p:txBody>
          <a:bodyPr wrap="square" rtlCol="0">
            <a:spAutoFit/>
          </a:bodyPr>
          <a:lstStyle/>
          <a:p>
            <a:r>
              <a:rPr lang="en-US" dirty="0"/>
              <a:t>https://youtu.be/0SVTl4Xa5fY?t=8m29s</a:t>
            </a:r>
          </a:p>
        </p:txBody>
      </p:sp>
      <p:pic>
        <p:nvPicPr>
          <p:cNvPr id="8" name="Online Media 7" title="Read Scripture: Romans Ch. 5-16">
            <a:hlinkClick r:id="" action="ppaction://media"/>
            <a:extLst>
              <a:ext uri="{FF2B5EF4-FFF2-40B4-BE49-F238E27FC236}">
                <a16:creationId xmlns:a16="http://schemas.microsoft.com/office/drawing/2014/main" id="{BEAAB30C-99C8-4CB8-BDF0-B4E6E1DE926E}"/>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94593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FF1CA-9ED3-49D6-98E5-C7408B51863A}"/>
              </a:ext>
            </a:extLst>
          </p:cNvPr>
          <p:cNvSpPr>
            <a:spLocks noGrp="1"/>
          </p:cNvSpPr>
          <p:nvPr>
            <p:ph type="ctrTitle"/>
          </p:nvPr>
        </p:nvSpPr>
        <p:spPr/>
        <p:txBody>
          <a:bodyPr/>
          <a:lstStyle/>
          <a:p>
            <a:r>
              <a:rPr lang="en-US" sz="4800" dirty="0"/>
              <a:t>What will </a:t>
            </a:r>
            <a:r>
              <a:rPr lang="en-US" sz="4800" b="1" dirty="0">
                <a:solidFill>
                  <a:schemeClr val="accent1"/>
                </a:solidFill>
              </a:rPr>
              <a:t>you</a:t>
            </a:r>
            <a:r>
              <a:rPr lang="en-US" sz="4800" dirty="0"/>
              <a:t> be known for?</a:t>
            </a:r>
            <a:endParaRPr lang="en-US" dirty="0"/>
          </a:p>
        </p:txBody>
      </p:sp>
      <p:sp>
        <p:nvSpPr>
          <p:cNvPr id="3" name="Subtitle 2">
            <a:extLst>
              <a:ext uri="{FF2B5EF4-FFF2-40B4-BE49-F238E27FC236}">
                <a16:creationId xmlns:a16="http://schemas.microsoft.com/office/drawing/2014/main" id="{9ED62E70-0687-4395-A28B-1451F52F0CBC}"/>
              </a:ext>
            </a:extLst>
          </p:cNvPr>
          <p:cNvSpPr>
            <a:spLocks noGrp="1"/>
          </p:cNvSpPr>
          <p:nvPr>
            <p:ph type="subTitle" idx="1"/>
          </p:nvPr>
        </p:nvSpPr>
        <p:spPr/>
        <p:txBody>
          <a:bodyPr/>
          <a:lstStyle/>
          <a:p>
            <a:r>
              <a:rPr lang="en-US" dirty="0"/>
              <a:t>Romans 16</a:t>
            </a:r>
          </a:p>
        </p:txBody>
      </p:sp>
    </p:spTree>
    <p:extLst>
      <p:ext uri="{BB962C8B-B14F-4D97-AF65-F5344CB8AC3E}">
        <p14:creationId xmlns:p14="http://schemas.microsoft.com/office/powerpoint/2010/main" val="127634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SERVANT</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normAutofit/>
          </a:bodyPr>
          <a:lstStyle/>
          <a:p>
            <a:r>
              <a:rPr lang="en-US" dirty="0"/>
              <a:t>Romans 16:1</a:t>
            </a:r>
          </a:p>
          <a:p>
            <a:pPr lvl="1"/>
            <a:r>
              <a:rPr lang="en-US" dirty="0"/>
              <a:t>I commend to you Phoebe our sister, who is a </a:t>
            </a:r>
            <a:r>
              <a:rPr lang="en-US" b="1" dirty="0">
                <a:solidFill>
                  <a:schemeClr val="accent1"/>
                </a:solidFill>
              </a:rPr>
              <a:t>servant</a:t>
            </a:r>
            <a:r>
              <a:rPr lang="en-US" dirty="0"/>
              <a:t> of the church in </a:t>
            </a:r>
            <a:r>
              <a:rPr lang="en-US" dirty="0" err="1"/>
              <a:t>Cenchrea</a:t>
            </a:r>
            <a:r>
              <a:rPr lang="en-US" dirty="0"/>
              <a:t>,</a:t>
            </a:r>
          </a:p>
          <a:p>
            <a:r>
              <a:rPr lang="en-US" dirty="0"/>
              <a:t>Mark 10:45</a:t>
            </a:r>
          </a:p>
          <a:p>
            <a:pPr lvl="1"/>
            <a:r>
              <a:rPr lang="en-US" dirty="0"/>
              <a:t>For even the Son of Man did not come to be served, but to </a:t>
            </a:r>
            <a:r>
              <a:rPr lang="en-US" b="1" dirty="0">
                <a:solidFill>
                  <a:schemeClr val="accent1"/>
                </a:solidFill>
              </a:rPr>
              <a:t>serve</a:t>
            </a:r>
            <a:r>
              <a:rPr lang="en-US" dirty="0"/>
              <a:t>, and to </a:t>
            </a:r>
            <a:r>
              <a:rPr lang="en-US" b="1" dirty="0">
                <a:solidFill>
                  <a:schemeClr val="accent1"/>
                </a:solidFill>
              </a:rPr>
              <a:t>give His life</a:t>
            </a:r>
            <a:r>
              <a:rPr lang="en-US" dirty="0"/>
              <a:t> a ransom for many.”</a:t>
            </a:r>
          </a:p>
          <a:p>
            <a:r>
              <a:rPr lang="en-US" dirty="0"/>
              <a:t>Philippians 2:5</a:t>
            </a:r>
          </a:p>
          <a:p>
            <a:pPr lvl="1"/>
            <a:r>
              <a:rPr lang="en-US" b="1" baseline="30000" dirty="0"/>
              <a:t> </a:t>
            </a:r>
            <a:r>
              <a:rPr lang="en-US" dirty="0"/>
              <a:t>Let this mind be in you which was also in Christ Jesus</a:t>
            </a:r>
            <a:br>
              <a:rPr lang="en-US" dirty="0"/>
            </a:b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1566428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SERVANT</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normAutofit/>
          </a:bodyPr>
          <a:lstStyle/>
          <a:p>
            <a:r>
              <a:rPr lang="en-US" dirty="0"/>
              <a:t>Do you start each day thinking about how you can meet </a:t>
            </a:r>
            <a:r>
              <a:rPr lang="en-US" b="1" dirty="0">
                <a:solidFill>
                  <a:schemeClr val="accent1"/>
                </a:solidFill>
              </a:rPr>
              <a:t>YOUR</a:t>
            </a:r>
            <a:r>
              <a:rPr lang="en-US" dirty="0"/>
              <a:t> needs or the needs of </a:t>
            </a:r>
            <a:r>
              <a:rPr lang="en-US" b="1" dirty="0">
                <a:solidFill>
                  <a:schemeClr val="accent1"/>
                </a:solidFill>
              </a:rPr>
              <a:t>OTHERS</a:t>
            </a:r>
            <a:r>
              <a:rPr lang="en-US" dirty="0"/>
              <a:t>?</a:t>
            </a:r>
          </a:p>
          <a:p>
            <a:r>
              <a:rPr lang="en-US" dirty="0"/>
              <a:t>Romans 12:6</a:t>
            </a:r>
          </a:p>
          <a:p>
            <a:pPr lvl="1"/>
            <a:r>
              <a:rPr lang="en-US" dirty="0"/>
              <a:t>Having then gifts differing according to the grace that is given to us, </a:t>
            </a:r>
            <a:r>
              <a:rPr lang="en-US" i="1" dirty="0"/>
              <a:t>let us </a:t>
            </a:r>
            <a:r>
              <a:rPr lang="en-US" b="1" i="1" dirty="0">
                <a:solidFill>
                  <a:schemeClr val="accent1"/>
                </a:solidFill>
              </a:rPr>
              <a:t>use them</a:t>
            </a:r>
          </a:p>
          <a:p>
            <a:r>
              <a:rPr lang="en-US" dirty="0"/>
              <a:t>1 Corinthians 12:4-7</a:t>
            </a:r>
          </a:p>
          <a:p>
            <a:pPr lvl="1"/>
            <a:r>
              <a:rPr lang="en-US" dirty="0"/>
              <a:t>There are diversities of gifts, but the same Spirit. </a:t>
            </a:r>
            <a:r>
              <a:rPr lang="en-US" b="1" baseline="30000" dirty="0"/>
              <a:t>5 </a:t>
            </a:r>
            <a:r>
              <a:rPr lang="en-US" dirty="0"/>
              <a:t>There are differences of ministries, but the same Lord. </a:t>
            </a:r>
            <a:r>
              <a:rPr lang="en-US" b="1" baseline="30000" dirty="0"/>
              <a:t>6 </a:t>
            </a:r>
            <a:r>
              <a:rPr lang="en-US" dirty="0"/>
              <a:t>And there are diversities of activities, but it is the same God who works all in all. </a:t>
            </a:r>
            <a:r>
              <a:rPr lang="en-US" b="1" baseline="30000" dirty="0"/>
              <a:t>7 </a:t>
            </a:r>
            <a:r>
              <a:rPr lang="en-US" dirty="0"/>
              <a:t>But the manifestation of the Spirit is given to each one </a:t>
            </a:r>
            <a:r>
              <a:rPr lang="en-US" b="1" dirty="0">
                <a:solidFill>
                  <a:schemeClr val="accent1"/>
                </a:solidFill>
              </a:rPr>
              <a:t>for the profit </a:t>
            </a:r>
            <a:r>
              <a:rPr lang="en-US" b="1" i="1" dirty="0">
                <a:solidFill>
                  <a:schemeClr val="accent1"/>
                </a:solidFill>
              </a:rPr>
              <a:t>of all</a:t>
            </a:r>
            <a:r>
              <a:rPr lang="en-US" i="1" dirty="0"/>
              <a:t>:</a:t>
            </a:r>
            <a:endParaRPr lang="en-US" b="1" dirty="0">
              <a:solidFill>
                <a:schemeClr val="accent1"/>
              </a:solidFill>
            </a:endParaRP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444897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Risk-Taker</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lstStyle/>
          <a:p>
            <a:r>
              <a:rPr lang="en-US" dirty="0"/>
              <a:t>Romans 16:3-4</a:t>
            </a:r>
          </a:p>
          <a:p>
            <a:pPr lvl="1"/>
            <a:r>
              <a:rPr lang="en-US" dirty="0"/>
              <a:t>Greet Priscilla and Aquila, my fellow workers in Christ Jesus, </a:t>
            </a:r>
            <a:r>
              <a:rPr lang="en-US" b="1" baseline="30000" dirty="0"/>
              <a:t>4 </a:t>
            </a:r>
            <a:r>
              <a:rPr lang="en-US" dirty="0"/>
              <a:t>who </a:t>
            </a:r>
            <a:r>
              <a:rPr lang="en-US" b="1" dirty="0">
                <a:solidFill>
                  <a:schemeClr val="accent1"/>
                </a:solidFill>
              </a:rPr>
              <a:t>risked their own necks</a:t>
            </a:r>
            <a:r>
              <a:rPr lang="en-US" dirty="0"/>
              <a:t> for my life, to whom not only I give thanks, but also all the churches of the Gentiles.</a:t>
            </a:r>
          </a:p>
          <a:p>
            <a:r>
              <a:rPr lang="en-US" dirty="0"/>
              <a:t>Romans 12:1</a:t>
            </a:r>
          </a:p>
          <a:p>
            <a:pPr lvl="1"/>
            <a:r>
              <a:rPr lang="en-US" dirty="0"/>
              <a:t>I beseech</a:t>
            </a:r>
            <a:r>
              <a:rPr lang="en-US" baseline="30000" dirty="0"/>
              <a:t> </a:t>
            </a:r>
            <a:r>
              <a:rPr lang="en-US" dirty="0"/>
              <a:t>you therefore, brethren, by the mercies of God, that you present your bodies a </a:t>
            </a:r>
            <a:r>
              <a:rPr lang="en-US" b="1" dirty="0">
                <a:solidFill>
                  <a:schemeClr val="accent1"/>
                </a:solidFill>
              </a:rPr>
              <a:t>living sacrifice</a:t>
            </a:r>
            <a:r>
              <a:rPr lang="en-US" dirty="0"/>
              <a:t>, holy, acceptable to God, </a:t>
            </a:r>
            <a:r>
              <a:rPr lang="en-US" i="1" dirty="0"/>
              <a:t>which is </a:t>
            </a:r>
            <a:r>
              <a:rPr lang="en-US" dirty="0"/>
              <a:t>your reasonable service.</a:t>
            </a:r>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1621282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lstStyle/>
          <a:p>
            <a:r>
              <a:rPr lang="en-US" dirty="0"/>
              <a:t>Risk-Taker</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lstStyle/>
          <a:p>
            <a:r>
              <a:rPr lang="en-US" dirty="0"/>
              <a:t>When is the last time </a:t>
            </a:r>
            <a:r>
              <a:rPr lang="en-US" b="1" dirty="0">
                <a:solidFill>
                  <a:schemeClr val="accent1"/>
                </a:solidFill>
              </a:rPr>
              <a:t>YOU</a:t>
            </a:r>
            <a:r>
              <a:rPr lang="en-US" dirty="0"/>
              <a:t> risked anything for Christ and His kingdom?</a:t>
            </a:r>
          </a:p>
          <a:p>
            <a:pPr marL="457200" lvl="1" indent="0">
              <a:buNone/>
            </a:pPr>
            <a:endParaRPr lang="en-US" dirty="0"/>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spTree>
    <p:extLst>
      <p:ext uri="{BB962C8B-B14F-4D97-AF65-F5344CB8AC3E}">
        <p14:creationId xmlns:p14="http://schemas.microsoft.com/office/powerpoint/2010/main" val="326470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ADEC-137B-45F1-B726-A8CC82CD4F2E}"/>
              </a:ext>
            </a:extLst>
          </p:cNvPr>
          <p:cNvSpPr>
            <a:spLocks noGrp="1"/>
          </p:cNvSpPr>
          <p:nvPr>
            <p:ph type="title"/>
          </p:nvPr>
        </p:nvSpPr>
        <p:spPr>
          <a:xfrm>
            <a:off x="1451579" y="1280160"/>
            <a:ext cx="9603275" cy="573594"/>
          </a:xfrm>
        </p:spPr>
        <p:txBody>
          <a:bodyPr>
            <a:normAutofit/>
          </a:bodyPr>
          <a:lstStyle/>
          <a:p>
            <a:r>
              <a:rPr lang="en-US" dirty="0"/>
              <a:t>Special Missions Offering – May 26, 2019</a:t>
            </a:r>
          </a:p>
        </p:txBody>
      </p:sp>
      <p:sp>
        <p:nvSpPr>
          <p:cNvPr id="3" name="Content Placeholder 2">
            <a:extLst>
              <a:ext uri="{FF2B5EF4-FFF2-40B4-BE49-F238E27FC236}">
                <a16:creationId xmlns:a16="http://schemas.microsoft.com/office/drawing/2014/main" id="{768E8DE5-BFB7-4308-A8C5-BAC850692E0E}"/>
              </a:ext>
            </a:extLst>
          </p:cNvPr>
          <p:cNvSpPr>
            <a:spLocks noGrp="1"/>
          </p:cNvSpPr>
          <p:nvPr>
            <p:ph idx="1"/>
          </p:nvPr>
        </p:nvSpPr>
        <p:spPr/>
        <p:txBody>
          <a:bodyPr/>
          <a:lstStyle/>
          <a:p>
            <a:endParaRPr lang="en-US" dirty="0"/>
          </a:p>
          <a:p>
            <a:pPr marL="457200" lvl="1" indent="0">
              <a:buNone/>
            </a:pPr>
            <a:endParaRPr lang="en-US" dirty="0"/>
          </a:p>
        </p:txBody>
      </p:sp>
      <p:sp>
        <p:nvSpPr>
          <p:cNvPr id="4" name="TextBox 3">
            <a:extLst>
              <a:ext uri="{FF2B5EF4-FFF2-40B4-BE49-F238E27FC236}">
                <a16:creationId xmlns:a16="http://schemas.microsoft.com/office/drawing/2014/main" id="{9C643F69-7AE9-4B21-AE60-D1CC5C3FAF4E}"/>
              </a:ext>
            </a:extLst>
          </p:cNvPr>
          <p:cNvSpPr txBox="1"/>
          <p:nvPr/>
        </p:nvSpPr>
        <p:spPr>
          <a:xfrm>
            <a:off x="29155" y="5780598"/>
            <a:ext cx="6066845" cy="369332"/>
          </a:xfrm>
          <a:prstGeom prst="rect">
            <a:avLst/>
          </a:prstGeom>
          <a:noFill/>
        </p:spPr>
        <p:txBody>
          <a:bodyPr wrap="square" rtlCol="0">
            <a:spAutoFit/>
          </a:bodyPr>
          <a:lstStyle/>
          <a:p>
            <a:r>
              <a:rPr lang="en-US" dirty="0"/>
              <a:t>WHAT WILL </a:t>
            </a:r>
            <a:r>
              <a:rPr lang="en-US" b="1" dirty="0">
                <a:solidFill>
                  <a:schemeClr val="accent1"/>
                </a:solidFill>
              </a:rPr>
              <a:t>YOU </a:t>
            </a:r>
            <a:r>
              <a:rPr lang="en-US" dirty="0"/>
              <a:t>BE KNOWN FOR?</a:t>
            </a:r>
          </a:p>
        </p:txBody>
      </p:sp>
      <p:pic>
        <p:nvPicPr>
          <p:cNvPr id="5" name="Picture 4">
            <a:extLst>
              <a:ext uri="{FF2B5EF4-FFF2-40B4-BE49-F238E27FC236}">
                <a16:creationId xmlns:a16="http://schemas.microsoft.com/office/drawing/2014/main" id="{7DCED701-A8B3-4C15-8789-C00BDCB2044D}"/>
              </a:ext>
            </a:extLst>
          </p:cNvPr>
          <p:cNvPicPr>
            <a:picLocks noChangeAspect="1"/>
          </p:cNvPicPr>
          <p:nvPr/>
        </p:nvPicPr>
        <p:blipFill>
          <a:blip r:embed="rId2"/>
          <a:stretch>
            <a:fillRect/>
          </a:stretch>
        </p:blipFill>
        <p:spPr>
          <a:xfrm>
            <a:off x="1451579" y="2015732"/>
            <a:ext cx="9603275" cy="3512579"/>
          </a:xfrm>
          <a:prstGeom prst="rect">
            <a:avLst/>
          </a:prstGeom>
        </p:spPr>
      </p:pic>
    </p:spTree>
    <p:extLst>
      <p:ext uri="{BB962C8B-B14F-4D97-AF65-F5344CB8AC3E}">
        <p14:creationId xmlns:p14="http://schemas.microsoft.com/office/powerpoint/2010/main" val="258004651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4336</TotalTime>
  <Words>436</Words>
  <Application>Microsoft Office PowerPoint</Application>
  <PresentationFormat>Widescreen</PresentationFormat>
  <Paragraphs>104</Paragraphs>
  <Slides>22</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Gill Sans MT</vt:lpstr>
      <vt:lpstr>Gallery</vt:lpstr>
      <vt:lpstr>PowerPoint Presentation</vt:lpstr>
      <vt:lpstr>ROMANS 16</vt:lpstr>
      <vt:lpstr>PowerPoint Presentation</vt:lpstr>
      <vt:lpstr>What will you be known for?</vt:lpstr>
      <vt:lpstr>SERVANT</vt:lpstr>
      <vt:lpstr>SERVANT</vt:lpstr>
      <vt:lpstr>Risk-Taker</vt:lpstr>
      <vt:lpstr>Risk-Taker</vt:lpstr>
      <vt:lpstr>Special Missions Offering – May 26, 2019</vt:lpstr>
      <vt:lpstr>Risk-Taker</vt:lpstr>
      <vt:lpstr>Risk-Taker</vt:lpstr>
      <vt:lpstr>Fellow Worker</vt:lpstr>
      <vt:lpstr>Fellow Worker</vt:lpstr>
      <vt:lpstr>APPROVED IN CHRIST</vt:lpstr>
      <vt:lpstr>APPROVED IN CHRIST</vt:lpstr>
      <vt:lpstr>APPROVED IN CHRIST</vt:lpstr>
      <vt:lpstr>Obedience</vt:lpstr>
      <vt:lpstr>Obedience</vt:lpstr>
      <vt:lpstr>Obedience</vt:lpstr>
      <vt:lpstr>Keys of Obedience</vt:lpstr>
      <vt:lpstr>TRANSFORMED</vt:lpstr>
      <vt:lpstr>TRANSFORMED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Lancaster</dc:creator>
  <cp:lastModifiedBy>Luke Lancaster</cp:lastModifiedBy>
  <cp:revision>46</cp:revision>
  <cp:lastPrinted>2019-04-27T21:19:21Z</cp:lastPrinted>
  <dcterms:created xsi:type="dcterms:W3CDTF">2019-01-12T15:38:22Z</dcterms:created>
  <dcterms:modified xsi:type="dcterms:W3CDTF">2019-04-30T00:17:02Z</dcterms:modified>
</cp:coreProperties>
</file>